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58" r:id="rId4"/>
    <p:sldId id="276" r:id="rId5"/>
    <p:sldId id="259" r:id="rId6"/>
    <p:sldId id="267" r:id="rId7"/>
    <p:sldId id="268" r:id="rId8"/>
    <p:sldId id="274" r:id="rId9"/>
    <p:sldId id="260" r:id="rId10"/>
    <p:sldId id="271" r:id="rId11"/>
    <p:sldId id="261" r:id="rId12"/>
    <p:sldId id="262" r:id="rId13"/>
    <p:sldId id="272" r:id="rId14"/>
    <p:sldId id="263" r:id="rId15"/>
    <p:sldId id="273" r:id="rId16"/>
    <p:sldId id="264" r:id="rId17"/>
    <p:sldId id="265" r:id="rId18"/>
    <p:sldId id="266" r:id="rId19"/>
    <p:sldId id="277"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0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7D0CFB-2085-44DD-995C-19D5D3609617}"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2232686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D0CFB-2085-44DD-995C-19D5D3609617}"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2351750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D0CFB-2085-44DD-995C-19D5D3609617}"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321275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7D0CFB-2085-44DD-995C-19D5D3609617}"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2739352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7D0CFB-2085-44DD-995C-19D5D3609617}" type="datetimeFigureOut">
              <a:rPr lang="en-US" smtClean="0"/>
              <a:t>10/18/2020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366272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7D0CFB-2085-44DD-995C-19D5D3609617}" type="datetimeFigureOut">
              <a:rPr lang="en-US" smtClean="0"/>
              <a:t>10/18/2020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3448786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D0CFB-2085-44DD-995C-19D5D3609617}" type="datetimeFigureOut">
              <a:rPr lang="en-US" smtClean="0"/>
              <a:t>10/18/2020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76864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D0CFB-2085-44DD-995C-19D5D3609617}"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3141906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D0CFB-2085-44DD-995C-19D5D3609617}"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127501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D0CFB-2085-44DD-995C-19D5D3609617}"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3748278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7D0CFB-2085-44DD-995C-19D5D3609617}"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5FA5D-4B2D-410B-A603-9C47A1D65C19}" type="slidenum">
              <a:rPr lang="en-US" smtClean="0"/>
              <a:t>‹#›</a:t>
            </a:fld>
            <a:endParaRPr lang="en-US"/>
          </a:p>
        </p:txBody>
      </p:sp>
    </p:spTree>
    <p:extLst>
      <p:ext uri="{BB962C8B-B14F-4D97-AF65-F5344CB8AC3E}">
        <p14:creationId xmlns:p14="http://schemas.microsoft.com/office/powerpoint/2010/main" val="4158414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D0CFB-2085-44DD-995C-19D5D3609617}" type="datetimeFigureOut">
              <a:rPr lang="en-US" smtClean="0"/>
              <a:t>10/18/2020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55FA5D-4B2D-410B-A603-9C47A1D65C19}" type="slidenum">
              <a:rPr lang="en-US" smtClean="0"/>
              <a:t>‹#›</a:t>
            </a:fld>
            <a:endParaRPr lang="en-US"/>
          </a:p>
        </p:txBody>
      </p:sp>
    </p:spTree>
    <p:extLst>
      <p:ext uri="{BB962C8B-B14F-4D97-AF65-F5344CB8AC3E}">
        <p14:creationId xmlns:p14="http://schemas.microsoft.com/office/powerpoint/2010/main" val="2569325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09600"/>
            <a:ext cx="75438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5459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Wireless communication in the world has facilitated very advanced programs that can be used to achieve the very best and qualitative goals. Therefore, when we talk about communication we just mention one of the many things that have been innovated in modern technology to be used in various perspectives.</a:t>
            </a:r>
          </a:p>
          <a:p>
            <a:r>
              <a:rPr lang="en-US" dirty="0" smtClean="0">
                <a:latin typeface="Times New Roman" pitchFamily="18" charset="0"/>
                <a:cs typeface="Times New Roman" pitchFamily="18" charset="0"/>
              </a:rPr>
              <a:t>The modernization of various domains has moved from infrastructure, communication, classroom perspectives, and even medical wise not forgetting the factories and even the industries. In this case of health, we understand that if the report of the person to be treated is readily available and at hand ready for giving the information then it means that this reliable report will be used at healthcare services for effective treatment of the patient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55655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 When we talk of wireless health then we see that the patient will be monitored in a mobile way without difficulty. This implies that a digital way of treatment is always achieved depending on the management of the healthcare service this means that regardless of the physical place that one is located, healthcare services shall still go on. Below is a slide discussion on wireless healthcare.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68854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Times New Roman" pitchFamily="18" charset="0"/>
                <a:cs typeface="Times New Roman" pitchFamily="18" charset="0"/>
              </a:rPr>
              <a:t>How Wireless Healthcare Systems benefit from 5G</a:t>
            </a:r>
            <a:br>
              <a:rPr lang="en-US" sz="3200" b="1" dirty="0" smtClean="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00200"/>
            <a:ext cx="7467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9960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 Definition of wireless health</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Wireless health is the use of an electronic device that monitors your health even in the absence of a doctor.</a:t>
            </a:r>
          </a:p>
          <a:p>
            <a:r>
              <a:rPr lang="en-US" dirty="0" smtClean="0">
                <a:latin typeface="Times New Roman" pitchFamily="18" charset="0"/>
                <a:cs typeface="Times New Roman" pitchFamily="18" charset="0"/>
              </a:rPr>
              <a:t>Let us for instance take the case of a sick person who is too old to take himself to the hospital, it is very difficult for this individual to be able to know what, how, and when he is supposed to take his medication and as a result, this person needs to be monitored to be able to get the best treatment that he deserves.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31681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 Definition of wireless health</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Electrocardiography for example can be used to record the cardiac rate of a person. Some of these electronic devices are mostly used in sports to record the various events and even the drug use of a person.</a:t>
            </a:r>
          </a:p>
          <a:p>
            <a:r>
              <a:rPr lang="en-US" dirty="0" smtClean="0">
                <a:latin typeface="Times New Roman" pitchFamily="18" charset="0"/>
                <a:cs typeface="Times New Roman" pitchFamily="18" charset="0"/>
              </a:rPr>
              <a:t>Wrist monitors for example use optical sensors to check the rate of the heartbeat. For one to get a variety of information, this person needs to use the electrocardiography. This is because only measuring the heartbeat rate will give limited information.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83258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 Definition of wireless health</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is always good to consider external factors whenever one is monitoring someone. These factors may include temperature, heat, mood, health, and other parameters such as the pressure and the altitude sensors of a person.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28460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33401"/>
            <a:ext cx="7000875" cy="517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7738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 Wireless communication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For one to carry out mobile healthcare monitoring services, one needs to be sure of the wireless devices to use. This will assure the work being done and facilitate the treatment process. therefore if one wants to avoid the problem or challenges involving the wireless device, he or she should choose the device wisely and consider it workable.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71037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762000"/>
            <a:ext cx="8001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039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 The block diagram of the monitoring system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These are as follows according to </a:t>
            </a:r>
            <a:r>
              <a:rPr lang="en-US" dirty="0" err="1" smtClean="0">
                <a:latin typeface="Times New Roman" pitchFamily="18" charset="0"/>
                <a:cs typeface="Times New Roman" pitchFamily="18" charset="0"/>
              </a:rPr>
              <a:t>Smerdyznski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Pozoga</a:t>
            </a:r>
            <a:r>
              <a:rPr lang="en-US" dirty="0" smtClean="0">
                <a:latin typeface="Times New Roman" pitchFamily="18" charset="0"/>
                <a:cs typeface="Times New Roman" pitchFamily="18" charset="0"/>
              </a:rPr>
              <a:t> (2014)</a:t>
            </a:r>
          </a:p>
          <a:p>
            <a:pPr marL="0" indent="0">
              <a:buNone/>
            </a:pPr>
            <a:r>
              <a:rPr lang="en-US" dirty="0" smtClean="0">
                <a:latin typeface="Times New Roman" pitchFamily="18" charset="0"/>
                <a:cs typeface="Times New Roman" pitchFamily="18" charset="0"/>
              </a:rPr>
              <a:t>a. Monitoring user’s heart rate</a:t>
            </a:r>
          </a:p>
          <a:p>
            <a:pPr marL="0" indent="0">
              <a:buNone/>
            </a:pPr>
            <a:r>
              <a:rPr lang="en-US" dirty="0" smtClean="0">
                <a:latin typeface="Times New Roman" pitchFamily="18" charset="0"/>
                <a:cs typeface="Times New Roman" pitchFamily="18" charset="0"/>
              </a:rPr>
              <a:t>b. Tracking user’s activities and defining positions</a:t>
            </a:r>
          </a:p>
          <a:p>
            <a:pPr marL="0" indent="0">
              <a:buNone/>
            </a:pPr>
            <a:r>
              <a:rPr lang="en-US" dirty="0" smtClean="0">
                <a:latin typeface="Times New Roman" pitchFamily="18" charset="0"/>
                <a:cs typeface="Times New Roman" pitchFamily="18" charset="0"/>
              </a:rPr>
              <a:t>c. Fall detection</a:t>
            </a:r>
          </a:p>
          <a:p>
            <a:pPr marL="0" indent="0">
              <a:buNone/>
            </a:pPr>
            <a:r>
              <a:rPr lang="en-US" dirty="0" smtClean="0">
                <a:latin typeface="Times New Roman" pitchFamily="18" charset="0"/>
                <a:cs typeface="Times New Roman" pitchFamily="18" charset="0"/>
              </a:rPr>
              <a:t>d.	Monitoring one’s environmental conditions</a:t>
            </a:r>
          </a:p>
          <a:p>
            <a:pPr marL="0" indent="0">
              <a:buNone/>
            </a:pPr>
            <a:r>
              <a:rPr lang="en-US" dirty="0" smtClean="0">
                <a:latin typeface="Times New Roman" pitchFamily="18" charset="0"/>
                <a:cs typeface="Times New Roman" pitchFamily="18" charset="0"/>
              </a:rPr>
              <a:t>e.	Informing the use and their supervisors on the occurring irregularities and dangerous situation</a:t>
            </a:r>
          </a:p>
          <a:p>
            <a:pPr>
              <a:buFont typeface="Wingdings" pitchFamily="2" charset="2"/>
              <a:buChar char="Ø"/>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19290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 The block diagram of the monitoring system</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monitoring user is connected to the sensor and Bluetooth low energy used for communication and collecting data from the sensor. Users' heart rate is monitored using the AFE circuit. In the theory, Smith (2011) our test proves that BLE can be used successfully in building with a range up to 30 meters with a small obstacle density on the radio system path.</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67366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Wireless Health Market Size, Share &amp; Trends Analysis Report By Technology</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0200"/>
            <a:ext cx="7696200" cy="3809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8528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 Monitoring system prototype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 This one contains the very important elements that are used in the monitoring system. The microcontroller communicates with the supervising station.</a:t>
            </a:r>
          </a:p>
          <a:p>
            <a:r>
              <a:rPr lang="en-US" dirty="0" smtClean="0">
                <a:latin typeface="Times New Roman" pitchFamily="18" charset="0"/>
                <a:cs typeface="Times New Roman" pitchFamily="18" charset="0"/>
              </a:rPr>
              <a:t>The input signal was highly noisy in the filtrated signal and therefore it can be seen in the filtrated signal. Thanks to integration that the noise doesn’t interfere with the output signal. The wireless health monitoring system is monitored with a digital accelerator to make the follow-ups of all the activities of the user and the user himself.</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68663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Times New Roman" pitchFamily="18" charset="0"/>
                <a:cs typeface="Times New Roman" pitchFamily="18" charset="0"/>
              </a:rPr>
              <a:t>Wireless health monitoring system structure</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 y="1752600"/>
            <a:ext cx="801052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9626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 Monitoring system prototype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 The environmental condition is an added feature in the monitoring process.</a:t>
            </a:r>
          </a:p>
          <a:p>
            <a:r>
              <a:rPr lang="en-US" dirty="0" smtClean="0">
                <a:latin typeface="Times New Roman" pitchFamily="18" charset="0"/>
                <a:cs typeface="Times New Roman" pitchFamily="18" charset="0"/>
              </a:rPr>
              <a:t>The altitude sensor helps to locate someone hence used in periodic communication. The Bluetooth low energy is another unique and mostly used as the common protocol because the smartphones use BLE and have great parameters at a shorter range.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15789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CONCLUSION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In the work above, we have seen that the wireless monitoring system is a very important device.</a:t>
            </a:r>
          </a:p>
          <a:p>
            <a:r>
              <a:rPr lang="en-US" dirty="0" smtClean="0">
                <a:latin typeface="Times New Roman" pitchFamily="18" charset="0"/>
                <a:cs typeface="Times New Roman" pitchFamily="18" charset="0"/>
              </a:rPr>
              <a:t>We have looked at its work and how it is used and can be used to safeguard the health of individuals without a doctor or clinician who needs to be around to ensure their safety. As of now, the elderly are the most vulnerable people in society at large. Therefore, it is so that these devices, monitoring them should be put in place so that to ensure their wellbeing.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987482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itchFamily="18" charset="0"/>
                <a:cs typeface="Times New Roman" pitchFamily="18" charset="0"/>
              </a:rPr>
              <a:t>CONCLUSION</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person's health will be followed and ensured that they are offered mobile treatment as prescribed. In these, we are told that the only thing that the monitoring person needs is to install the application of Bluetooth in a smartphone. Therefore, the system is in the process of innovation and development so that it can be installed to the user and start functioning.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24070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GLOBAL WIRELESS HEALTH MARKET TO REACH USD$ 115 BILLION BY 2021</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7315199"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919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latin typeface="Times New Roman" pitchFamily="18" charset="0"/>
                <a:cs typeface="Times New Roman" pitchFamily="18" charset="0"/>
              </a:rPr>
              <a:t>Ahlberg</a:t>
            </a:r>
            <a:r>
              <a:rPr lang="en-US" dirty="0" smtClean="0">
                <a:latin typeface="Times New Roman" pitchFamily="18" charset="0"/>
                <a:cs typeface="Times New Roman" pitchFamily="18" charset="0"/>
              </a:rPr>
              <a:t>, L. Off the Shelf, on the Skin: Stick-on Electronic Patches for Health Monitoring. 2014.</a:t>
            </a:r>
          </a:p>
          <a:p>
            <a:r>
              <a:rPr lang="en-US" dirty="0" err="1" smtClean="0">
                <a:latin typeface="Times New Roman" pitchFamily="18" charset="0"/>
                <a:cs typeface="Times New Roman" pitchFamily="18" charset="0"/>
              </a:rPr>
              <a:t>Wcislik</a:t>
            </a:r>
            <a:r>
              <a:rPr lang="en-US" dirty="0" smtClean="0">
                <a:latin typeface="Times New Roman" pitchFamily="18" charset="0"/>
                <a:cs typeface="Times New Roman" pitchFamily="18" charset="0"/>
              </a:rPr>
              <a:t>, M., </a:t>
            </a:r>
            <a:r>
              <a:rPr lang="en-US" dirty="0" err="1" smtClean="0">
                <a:latin typeface="Times New Roman" pitchFamily="18" charset="0"/>
                <a:cs typeface="Times New Roman" pitchFamily="18" charset="0"/>
              </a:rPr>
              <a:t>Pozoga</a:t>
            </a:r>
            <a:r>
              <a:rPr lang="en-US" dirty="0" smtClean="0">
                <a:latin typeface="Times New Roman" pitchFamily="18" charset="0"/>
                <a:cs typeface="Times New Roman" pitchFamily="18" charset="0"/>
              </a:rPr>
              <a:t>, M., &amp; </a:t>
            </a:r>
            <a:r>
              <a:rPr lang="en-US" dirty="0" err="1" smtClean="0">
                <a:latin typeface="Times New Roman" pitchFamily="18" charset="0"/>
                <a:cs typeface="Times New Roman" pitchFamily="18" charset="0"/>
              </a:rPr>
              <a:t>Smerdzynski</a:t>
            </a:r>
            <a:r>
              <a:rPr lang="en-US" dirty="0" smtClean="0">
                <a:latin typeface="Times New Roman" pitchFamily="18" charset="0"/>
                <a:cs typeface="Times New Roman" pitchFamily="18" charset="0"/>
              </a:rPr>
              <a:t>, P. (2015). Wireless health monitoring system. IFAC-</a:t>
            </a:r>
            <a:r>
              <a:rPr lang="en-US" dirty="0" err="1" smtClean="0">
                <a:latin typeface="Times New Roman" pitchFamily="18" charset="0"/>
                <a:cs typeface="Times New Roman" pitchFamily="18" charset="0"/>
              </a:rPr>
              <a:t>PapersOnLine</a:t>
            </a:r>
            <a:r>
              <a:rPr lang="en-US" dirty="0" smtClean="0">
                <a:latin typeface="Times New Roman" pitchFamily="18" charset="0"/>
                <a:cs typeface="Times New Roman" pitchFamily="18" charset="0"/>
              </a:rPr>
              <a:t>, 48(4), 312-317.</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89560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1011</Words>
  <Application>Microsoft Office PowerPoint</Application>
  <PresentationFormat>On-screen Show (4:3)</PresentationFormat>
  <Paragraphs>41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Introduction</vt:lpstr>
      <vt:lpstr>Introduction</vt:lpstr>
      <vt:lpstr>How Wireless Healthcare Systems benefit from 5G </vt:lpstr>
      <vt:lpstr> Definition of wireless health</vt:lpstr>
      <vt:lpstr> Definition of wireless health</vt:lpstr>
      <vt:lpstr> Definition of wireless health</vt:lpstr>
      <vt:lpstr>PowerPoint Presentation</vt:lpstr>
      <vt:lpstr> Wireless communication</vt:lpstr>
      <vt:lpstr>PowerPoint Presentation</vt:lpstr>
      <vt:lpstr> The block diagram of the monitoring system</vt:lpstr>
      <vt:lpstr> The block diagram of the monitoring system</vt:lpstr>
      <vt:lpstr>Wireless Health Market Size, Share &amp; Trends Analysis Report By Technology</vt:lpstr>
      <vt:lpstr> Monitoring system prototype</vt:lpstr>
      <vt:lpstr>Wireless health monitoring system structure</vt:lpstr>
      <vt:lpstr> Monitoring system prototype</vt:lpstr>
      <vt:lpstr>CONCLUSION</vt:lpstr>
      <vt:lpstr>CONCLUSION</vt:lpstr>
      <vt:lpstr>GLOBAL WIRELESS HEALTH MARKET TO REACH USD$ 115 BILLION BY 2021</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9</cp:revision>
  <dcterms:created xsi:type="dcterms:W3CDTF">2020-10-18T19:54:54Z</dcterms:created>
  <dcterms:modified xsi:type="dcterms:W3CDTF">2020-10-18T21:34:38Z</dcterms:modified>
</cp:coreProperties>
</file>